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Lst>
  <p:notesMasterIdLst>
    <p:notesMasterId r:id="rId4"/>
  </p:notesMasterIdLst>
  <p:handoutMasterIdLst>
    <p:handoutMasterId r:id="rId5"/>
  </p:handoutMasterIdLst>
  <p:sldIdLst>
    <p:sldId id="308" r:id="rId2"/>
    <p:sldId id="307"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0AD458B-99DE-0340-868E-ECDE6A7F2C27}" type="datetimeFigureOut">
              <a:rPr lang="en-US" smtClean="0"/>
              <a:t>1/22/2016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1F98E4-1D18-C344-92FD-00EE0FA79FB9}" type="slidenum">
              <a:rPr lang="en-US" smtClean="0"/>
              <a:t>‹#›</a:t>
            </a:fld>
            <a:endParaRPr lang="en-US"/>
          </a:p>
        </p:txBody>
      </p:sp>
    </p:spTree>
    <p:extLst>
      <p:ext uri="{BB962C8B-B14F-4D97-AF65-F5344CB8AC3E}">
        <p14:creationId xmlns:p14="http://schemas.microsoft.com/office/powerpoint/2010/main" val="2831808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8307F9-431B-024C-8D06-703983065B27}" type="datetimeFigureOut">
              <a:rPr lang="en-US" smtClean="0"/>
              <a:t>1/22/2016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3D733E-9ACC-9641-A10E-C75D8B9EFDF9}" type="slidenum">
              <a:rPr lang="en-US" smtClean="0"/>
              <a:t>‹#›</a:t>
            </a:fld>
            <a:endParaRPr lang="en-US"/>
          </a:p>
        </p:txBody>
      </p:sp>
    </p:spTree>
    <p:extLst>
      <p:ext uri="{BB962C8B-B14F-4D97-AF65-F5344CB8AC3E}">
        <p14:creationId xmlns:p14="http://schemas.microsoft.com/office/powerpoint/2010/main" val="25835658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34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457201" y="165101"/>
            <a:ext cx="8229601" cy="639762"/>
          </a:xfrm>
          <a:prstGeom prst="rect">
            <a:avLst/>
          </a:prstGeom>
        </p:spPr>
        <p:txBody>
          <a:bodyPr lIns="91415" tIns="45707" rIns="91415" bIns="45707"/>
          <a:lstStyle>
            <a:lvl1pPr algn="l">
              <a:defRPr sz="2400" b="0" i="0">
                <a:solidFill>
                  <a:schemeClr val="bg1"/>
                </a:solidFill>
                <a:latin typeface="+mj-lt"/>
                <a:cs typeface="Georgia"/>
              </a:defRPr>
            </a:lvl1pPr>
          </a:lstStyle>
          <a:p>
            <a:r>
              <a:rPr lang="en-US" smtClean="0"/>
              <a:t>Click to edit Master title style</a:t>
            </a:r>
            <a:endParaRPr lang="en-US" dirty="0"/>
          </a:p>
        </p:txBody>
      </p:sp>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www.mehi.masstech.org/Icons" TargetMode="Externa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hyperlink" Target="http://www.mehi.masstech.org/Ic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0" y="872391"/>
            <a:ext cx="9144000" cy="369332"/>
          </a:xfrm>
          <a:prstGeom prst="rect">
            <a:avLst/>
          </a:prstGeom>
          <a:noFill/>
        </p:spPr>
        <p:txBody>
          <a:bodyPr wrap="square" rtlCol="0">
            <a:spAutoFit/>
          </a:bodyPr>
          <a:lstStyle/>
          <a:p>
            <a:pPr algn="ctr"/>
            <a:r>
              <a:rPr lang="en-US" b="1" dirty="0">
                <a:solidFill>
                  <a:srgbClr val="F37E2D"/>
                </a:solidFill>
              </a:rPr>
              <a:t>CARE COORDINATION FOR SUBSTANCE </a:t>
            </a:r>
            <a:r>
              <a:rPr lang="en-US" b="1" dirty="0" smtClean="0">
                <a:solidFill>
                  <a:srgbClr val="F37E2D"/>
                </a:solidFill>
              </a:rPr>
              <a:t>USE </a:t>
            </a:r>
            <a:r>
              <a:rPr lang="en-US" b="1" dirty="0">
                <a:solidFill>
                  <a:srgbClr val="F37E2D"/>
                </a:solidFill>
              </a:rPr>
              <a:t>DISORDER </a:t>
            </a:r>
            <a:r>
              <a:rPr lang="en-US" b="1" dirty="0" smtClean="0">
                <a:solidFill>
                  <a:srgbClr val="F37E2D"/>
                </a:solidFill>
              </a:rPr>
              <a:t>PATIENTS</a:t>
            </a:r>
          </a:p>
        </p:txBody>
      </p:sp>
      <p:sp>
        <p:nvSpPr>
          <p:cNvPr id="76" name="Oval 75"/>
          <p:cNvSpPr>
            <a:spLocks/>
          </p:cNvSpPr>
          <p:nvPr/>
        </p:nvSpPr>
        <p:spPr>
          <a:xfrm>
            <a:off x="1816456" y="1572676"/>
            <a:ext cx="5503169" cy="3935656"/>
          </a:xfrm>
          <a:prstGeom prst="ellipse">
            <a:avLst/>
          </a:prstGeom>
          <a:solidFill>
            <a:srgbClr val="F0F0F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7" name="Straight Connector 76"/>
          <p:cNvCxnSpPr>
            <a:cxnSpLocks/>
            <a:stCxn id="76" idx="3"/>
            <a:endCxn id="76" idx="7"/>
          </p:cNvCxnSpPr>
          <p:nvPr/>
        </p:nvCxnSpPr>
        <p:spPr>
          <a:xfrm flipV="1">
            <a:off x="2622376" y="2149039"/>
            <a:ext cx="3891329" cy="2754240"/>
          </a:xfrm>
          <a:prstGeom prst="line">
            <a:avLst/>
          </a:prstGeom>
          <a:ln w="12700">
            <a:prstDash val="dash"/>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a:cxnSpLocks/>
            <a:stCxn id="76" idx="1"/>
            <a:endCxn id="76" idx="5"/>
          </p:cNvCxnSpPr>
          <p:nvPr/>
        </p:nvCxnSpPr>
        <p:spPr>
          <a:xfrm>
            <a:off x="2622376" y="2149039"/>
            <a:ext cx="3891329" cy="2754240"/>
          </a:xfrm>
          <a:prstGeom prst="line">
            <a:avLst/>
          </a:prstGeom>
          <a:ln w="12700">
            <a:prstDash val="dash"/>
          </a:ln>
          <a:effectLst/>
        </p:spPr>
        <p:style>
          <a:lnRef idx="2">
            <a:schemeClr val="accent1"/>
          </a:lnRef>
          <a:fillRef idx="0">
            <a:schemeClr val="accent1"/>
          </a:fillRef>
          <a:effectRef idx="1">
            <a:schemeClr val="accent1"/>
          </a:effectRef>
          <a:fontRef idx="minor">
            <a:schemeClr val="tx1"/>
          </a:fontRef>
        </p:style>
      </p:cxnSp>
      <p:sp>
        <p:nvSpPr>
          <p:cNvPr id="79" name="Oval 78"/>
          <p:cNvSpPr>
            <a:spLocks/>
          </p:cNvSpPr>
          <p:nvPr/>
        </p:nvSpPr>
        <p:spPr>
          <a:xfrm>
            <a:off x="3203752" y="2537862"/>
            <a:ext cx="2708856" cy="1937270"/>
          </a:xfrm>
          <a:prstGeom prst="ellips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a:t>
            </a:r>
            <a:endParaRPr lang="en-US" dirty="0"/>
          </a:p>
        </p:txBody>
      </p:sp>
      <p:sp>
        <p:nvSpPr>
          <p:cNvPr id="87" name="TextBox 86"/>
          <p:cNvSpPr txBox="1"/>
          <p:nvPr/>
        </p:nvSpPr>
        <p:spPr>
          <a:xfrm>
            <a:off x="1968650" y="3744524"/>
            <a:ext cx="1283102" cy="261610"/>
          </a:xfrm>
          <a:prstGeom prst="rect">
            <a:avLst/>
          </a:prstGeom>
          <a:noFill/>
        </p:spPr>
        <p:txBody>
          <a:bodyPr wrap="square" rtlCol="0">
            <a:spAutoFit/>
          </a:bodyPr>
          <a:lstStyle/>
          <a:p>
            <a:pPr algn="ctr"/>
            <a:r>
              <a:rPr lang="en-US" sz="1100" b="1" dirty="0">
                <a:solidFill>
                  <a:srgbClr val="012653"/>
                </a:solidFill>
                <a:cs typeface="Arial"/>
              </a:rPr>
              <a:t>Hospitals</a:t>
            </a:r>
          </a:p>
        </p:txBody>
      </p:sp>
      <p:sp>
        <p:nvSpPr>
          <p:cNvPr id="88" name="TextBox 87"/>
          <p:cNvSpPr txBox="1"/>
          <p:nvPr/>
        </p:nvSpPr>
        <p:spPr>
          <a:xfrm>
            <a:off x="4465543" y="1987363"/>
            <a:ext cx="1741380" cy="430887"/>
          </a:xfrm>
          <a:prstGeom prst="rect">
            <a:avLst/>
          </a:prstGeom>
          <a:noFill/>
        </p:spPr>
        <p:txBody>
          <a:bodyPr wrap="square" rtlCol="0">
            <a:spAutoFit/>
          </a:bodyPr>
          <a:lstStyle/>
          <a:p>
            <a:r>
              <a:rPr lang="en-US" sz="1100" b="1" dirty="0">
                <a:solidFill>
                  <a:srgbClr val="012653"/>
                </a:solidFill>
                <a:cs typeface="Arial"/>
              </a:rPr>
              <a:t>Substance Abuse Treatment Centers</a:t>
            </a:r>
          </a:p>
        </p:txBody>
      </p:sp>
      <p:sp>
        <p:nvSpPr>
          <p:cNvPr id="89" name="TextBox 88"/>
          <p:cNvSpPr txBox="1"/>
          <p:nvPr/>
        </p:nvSpPr>
        <p:spPr>
          <a:xfrm>
            <a:off x="4461280" y="4787550"/>
            <a:ext cx="1719367" cy="430887"/>
          </a:xfrm>
          <a:prstGeom prst="rect">
            <a:avLst/>
          </a:prstGeom>
          <a:noFill/>
        </p:spPr>
        <p:txBody>
          <a:bodyPr wrap="square" rtlCol="0">
            <a:spAutoFit/>
          </a:bodyPr>
          <a:lstStyle/>
          <a:p>
            <a:r>
              <a:rPr lang="en-US" sz="1100" b="1" dirty="0">
                <a:solidFill>
                  <a:srgbClr val="012653"/>
                </a:solidFill>
                <a:cs typeface="Arial"/>
              </a:rPr>
              <a:t>Integrated </a:t>
            </a:r>
            <a:br>
              <a:rPr lang="en-US" sz="1100" b="1" dirty="0">
                <a:solidFill>
                  <a:srgbClr val="012653"/>
                </a:solidFill>
                <a:cs typeface="Arial"/>
              </a:rPr>
            </a:br>
            <a:r>
              <a:rPr lang="en-US" sz="1100" b="1" dirty="0">
                <a:solidFill>
                  <a:srgbClr val="012653"/>
                </a:solidFill>
                <a:cs typeface="Arial"/>
              </a:rPr>
              <a:t>Healthcare Centers</a:t>
            </a:r>
          </a:p>
        </p:txBody>
      </p:sp>
      <p:sp>
        <p:nvSpPr>
          <p:cNvPr id="96" name="TextBox 95"/>
          <p:cNvSpPr txBox="1"/>
          <p:nvPr/>
        </p:nvSpPr>
        <p:spPr>
          <a:xfrm>
            <a:off x="5912609" y="3747782"/>
            <a:ext cx="1254822" cy="430887"/>
          </a:xfrm>
          <a:prstGeom prst="rect">
            <a:avLst/>
          </a:prstGeom>
          <a:noFill/>
        </p:spPr>
        <p:txBody>
          <a:bodyPr wrap="square" rtlCol="0">
            <a:spAutoFit/>
          </a:bodyPr>
          <a:lstStyle/>
          <a:p>
            <a:pPr algn="ctr"/>
            <a:r>
              <a:rPr lang="en-US" sz="1100" b="1" dirty="0">
                <a:solidFill>
                  <a:srgbClr val="012653"/>
                </a:solidFill>
                <a:cs typeface="Arial"/>
              </a:rPr>
              <a:t>Mental Health </a:t>
            </a:r>
            <a:br>
              <a:rPr lang="en-US" sz="1100" b="1" dirty="0">
                <a:solidFill>
                  <a:srgbClr val="012653"/>
                </a:solidFill>
                <a:cs typeface="Arial"/>
              </a:rPr>
            </a:br>
            <a:r>
              <a:rPr lang="en-US" sz="1100" b="1" dirty="0">
                <a:solidFill>
                  <a:srgbClr val="012653"/>
                </a:solidFill>
                <a:cs typeface="Arial"/>
              </a:rPr>
              <a:t>Facilities</a:t>
            </a:r>
          </a:p>
        </p:txBody>
      </p:sp>
      <p:grpSp>
        <p:nvGrpSpPr>
          <p:cNvPr id="8" name="Group 7"/>
          <p:cNvGrpSpPr/>
          <p:nvPr/>
        </p:nvGrpSpPr>
        <p:grpSpPr>
          <a:xfrm>
            <a:off x="1224280" y="5675356"/>
            <a:ext cx="6736907" cy="750200"/>
            <a:chOff x="1295400" y="5675356"/>
            <a:chExt cx="6736907" cy="750200"/>
          </a:xfrm>
        </p:grpSpPr>
        <p:sp>
          <p:nvSpPr>
            <p:cNvPr id="28" name="Rectangle 17"/>
            <p:cNvSpPr>
              <a:spLocks noChangeArrowheads="1"/>
            </p:cNvSpPr>
            <p:nvPr/>
          </p:nvSpPr>
          <p:spPr bwMode="auto">
            <a:xfrm>
              <a:off x="1295400" y="5680897"/>
              <a:ext cx="779780" cy="744659"/>
            </a:xfrm>
            <a:prstGeom prst="rect">
              <a:avLst/>
            </a:prstGeom>
            <a:noFill/>
            <a:ln w="9525">
              <a:solidFill>
                <a:srgbClr val="F37E2D"/>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p>
          </p:txBody>
        </p:sp>
        <p:sp>
          <p:nvSpPr>
            <p:cNvPr id="29" name="Rectangle 18"/>
            <p:cNvSpPr>
              <a:spLocks noChangeArrowheads="1"/>
            </p:cNvSpPr>
            <p:nvPr/>
          </p:nvSpPr>
          <p:spPr bwMode="auto">
            <a:xfrm>
              <a:off x="1295401" y="5884068"/>
              <a:ext cx="779780"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p>
              <a:pPr algn="ctr"/>
              <a:r>
                <a:rPr lang="en-US" sz="1300" dirty="0" smtClean="0">
                  <a:solidFill>
                    <a:srgbClr val="F37E2D"/>
                  </a:solidFill>
                </a:rPr>
                <a:t>GOALS</a:t>
              </a:r>
              <a:endParaRPr lang="en-US" sz="1300" dirty="0">
                <a:solidFill>
                  <a:srgbClr val="F37E2D"/>
                </a:solidFill>
              </a:endParaRPr>
            </a:p>
          </p:txBody>
        </p:sp>
        <p:sp>
          <p:nvSpPr>
            <p:cNvPr id="6" name="TextBox 5"/>
            <p:cNvSpPr txBox="1"/>
            <p:nvPr/>
          </p:nvSpPr>
          <p:spPr>
            <a:xfrm>
              <a:off x="2141341" y="5684892"/>
              <a:ext cx="109728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Developing </a:t>
              </a:r>
              <a:br>
                <a:rPr lang="en-US" sz="900" b="1" dirty="0">
                  <a:solidFill>
                    <a:srgbClr val="012653"/>
                  </a:solidFill>
                  <a:cs typeface="Arial"/>
                </a:rPr>
              </a:br>
              <a:r>
                <a:rPr lang="en-US" sz="900" b="1" dirty="0">
                  <a:solidFill>
                    <a:srgbClr val="012653"/>
                  </a:solidFill>
                  <a:cs typeface="Arial"/>
                </a:rPr>
                <a:t>workflows </a:t>
              </a:r>
              <a:br>
                <a:rPr lang="en-US" sz="900" b="1" dirty="0">
                  <a:solidFill>
                    <a:srgbClr val="012653"/>
                  </a:solidFill>
                  <a:cs typeface="Arial"/>
                </a:rPr>
              </a:br>
              <a:r>
                <a:rPr lang="en-US" sz="900" b="1" dirty="0">
                  <a:solidFill>
                    <a:srgbClr val="012653"/>
                  </a:solidFill>
                  <a:cs typeface="Arial"/>
                </a:rPr>
                <a:t>at each </a:t>
              </a:r>
              <a:br>
                <a:rPr lang="en-US" sz="900" b="1" dirty="0">
                  <a:solidFill>
                    <a:srgbClr val="012653"/>
                  </a:solidFill>
                  <a:cs typeface="Arial"/>
                </a:rPr>
              </a:br>
              <a:r>
                <a:rPr lang="en-US" sz="900" b="1" dirty="0">
                  <a:solidFill>
                    <a:srgbClr val="012653"/>
                  </a:solidFill>
                  <a:cs typeface="Arial"/>
                </a:rPr>
                <a:t>provider</a:t>
              </a:r>
            </a:p>
          </p:txBody>
        </p:sp>
        <p:sp>
          <p:nvSpPr>
            <p:cNvPr id="38" name="TextBox 37"/>
            <p:cNvSpPr txBox="1"/>
            <p:nvPr/>
          </p:nvSpPr>
          <p:spPr>
            <a:xfrm>
              <a:off x="3289605" y="5680897"/>
              <a:ext cx="1269645"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Consistent </a:t>
              </a:r>
              <a:br>
                <a:rPr lang="en-US" sz="900" b="1" dirty="0">
                  <a:solidFill>
                    <a:srgbClr val="012653"/>
                  </a:solidFill>
                  <a:cs typeface="Arial"/>
                </a:rPr>
              </a:br>
              <a:r>
                <a:rPr lang="en-US" sz="900" b="1" dirty="0">
                  <a:solidFill>
                    <a:srgbClr val="012653"/>
                  </a:solidFill>
                  <a:cs typeface="Arial"/>
                </a:rPr>
                <a:t>referral and </a:t>
              </a:r>
              <a:br>
                <a:rPr lang="en-US" sz="900" b="1" dirty="0">
                  <a:solidFill>
                    <a:srgbClr val="012653"/>
                  </a:solidFill>
                  <a:cs typeface="Arial"/>
                </a:rPr>
              </a:br>
              <a:r>
                <a:rPr lang="en-US" sz="900" b="1" dirty="0">
                  <a:solidFill>
                    <a:srgbClr val="012653"/>
                  </a:solidFill>
                  <a:cs typeface="Arial"/>
                </a:rPr>
                <a:t>privacy protocols between providers</a:t>
              </a:r>
            </a:p>
          </p:txBody>
        </p:sp>
        <p:sp>
          <p:nvSpPr>
            <p:cNvPr id="39" name="TextBox 38"/>
            <p:cNvSpPr txBox="1"/>
            <p:nvPr/>
          </p:nvSpPr>
          <p:spPr>
            <a:xfrm>
              <a:off x="4630371" y="5678032"/>
              <a:ext cx="109728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Content, </a:t>
              </a:r>
              <a:br>
                <a:rPr lang="en-US" sz="900" b="1" dirty="0">
                  <a:solidFill>
                    <a:srgbClr val="012653"/>
                  </a:solidFill>
                  <a:cs typeface="Arial"/>
                </a:rPr>
              </a:br>
              <a:r>
                <a:rPr lang="en-US" sz="900" b="1" dirty="0">
                  <a:solidFill>
                    <a:srgbClr val="012653"/>
                  </a:solidFill>
                  <a:cs typeface="Arial"/>
                </a:rPr>
                <a:t>data set and </a:t>
              </a:r>
              <a:br>
                <a:rPr lang="en-US" sz="900" b="1" dirty="0">
                  <a:solidFill>
                    <a:srgbClr val="012653"/>
                  </a:solidFill>
                  <a:cs typeface="Arial"/>
                </a:rPr>
              </a:br>
              <a:r>
                <a:rPr lang="en-US" sz="900" b="1" dirty="0">
                  <a:solidFill>
                    <a:srgbClr val="012653"/>
                  </a:solidFill>
                  <a:cs typeface="Arial"/>
                </a:rPr>
                <a:t>formatting </a:t>
              </a:r>
              <a:br>
                <a:rPr lang="en-US" sz="900" b="1" dirty="0">
                  <a:solidFill>
                    <a:srgbClr val="012653"/>
                  </a:solidFill>
                  <a:cs typeface="Arial"/>
                </a:rPr>
              </a:br>
              <a:r>
                <a:rPr lang="en-US" sz="900" b="1" dirty="0">
                  <a:solidFill>
                    <a:srgbClr val="012653"/>
                  </a:solidFill>
                  <a:cs typeface="Arial"/>
                </a:rPr>
                <a:t>standards</a:t>
              </a:r>
            </a:p>
          </p:txBody>
        </p:sp>
        <p:sp>
          <p:nvSpPr>
            <p:cNvPr id="40" name="TextBox 39"/>
            <p:cNvSpPr txBox="1"/>
            <p:nvPr/>
          </p:nvSpPr>
          <p:spPr>
            <a:xfrm>
              <a:off x="5782969" y="5675356"/>
              <a:ext cx="109728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Developing </a:t>
              </a:r>
              <a:br>
                <a:rPr lang="en-US" sz="900" b="1" dirty="0">
                  <a:solidFill>
                    <a:srgbClr val="012653"/>
                  </a:solidFill>
                  <a:cs typeface="Arial"/>
                </a:rPr>
              </a:br>
              <a:r>
                <a:rPr lang="en-US" sz="900" b="1" dirty="0">
                  <a:solidFill>
                    <a:srgbClr val="012653"/>
                  </a:solidFill>
                  <a:cs typeface="Arial"/>
                </a:rPr>
                <a:t>technical infrastructure </a:t>
              </a:r>
              <a:br>
                <a:rPr lang="en-US" sz="900" b="1" dirty="0">
                  <a:solidFill>
                    <a:srgbClr val="012653"/>
                  </a:solidFill>
                  <a:cs typeface="Arial"/>
                </a:rPr>
              </a:br>
              <a:r>
                <a:rPr lang="en-US" sz="900" b="1" dirty="0">
                  <a:solidFill>
                    <a:srgbClr val="012653"/>
                  </a:solidFill>
                  <a:cs typeface="Arial"/>
                </a:rPr>
                <a:t>to support</a:t>
              </a:r>
            </a:p>
          </p:txBody>
        </p:sp>
        <p:sp>
          <p:nvSpPr>
            <p:cNvPr id="41" name="TextBox 40"/>
            <p:cNvSpPr txBox="1"/>
            <p:nvPr/>
          </p:nvSpPr>
          <p:spPr>
            <a:xfrm>
              <a:off x="6935027" y="5675356"/>
              <a:ext cx="1097280" cy="740664"/>
            </a:xfrm>
            <a:prstGeom prst="rect">
              <a:avLst/>
            </a:prstGeom>
            <a:noFill/>
            <a:ln>
              <a:solidFill>
                <a:schemeClr val="accent2"/>
              </a:solidFill>
            </a:ln>
          </p:spPr>
          <p:txBody>
            <a:bodyPr wrap="square" rtlCol="0" anchor="ctr" anchorCtr="0">
              <a:noAutofit/>
            </a:bodyPr>
            <a:lstStyle/>
            <a:p>
              <a:pPr algn="ctr">
                <a:lnSpc>
                  <a:spcPts val="1100"/>
                </a:lnSpc>
              </a:pPr>
              <a:r>
                <a:rPr lang="en-US" sz="900" b="1" dirty="0">
                  <a:solidFill>
                    <a:srgbClr val="012653"/>
                  </a:solidFill>
                  <a:cs typeface="Arial"/>
                </a:rPr>
                <a:t>Some facilities </a:t>
              </a:r>
              <a:br>
                <a:rPr lang="en-US" sz="900" b="1" dirty="0">
                  <a:solidFill>
                    <a:srgbClr val="012653"/>
                  </a:solidFill>
                  <a:cs typeface="Arial"/>
                </a:rPr>
              </a:br>
              <a:r>
                <a:rPr lang="en-US" sz="900" b="1" dirty="0">
                  <a:solidFill>
                    <a:srgbClr val="012653"/>
                  </a:solidFill>
                  <a:cs typeface="Arial"/>
                </a:rPr>
                <a:t>will be building connections to </a:t>
              </a:r>
              <a:br>
                <a:rPr lang="en-US" sz="900" b="1" dirty="0">
                  <a:solidFill>
                    <a:srgbClr val="012653"/>
                  </a:solidFill>
                  <a:cs typeface="Arial"/>
                </a:rPr>
              </a:br>
              <a:r>
                <a:rPr lang="en-US" sz="900" b="1" dirty="0">
                  <a:solidFill>
                    <a:srgbClr val="012653"/>
                  </a:solidFill>
                  <a:cs typeface="Arial"/>
                </a:rPr>
                <a:t>the MA </a:t>
              </a:r>
              <a:r>
                <a:rPr lang="en-US" sz="900" b="1" dirty="0" err="1">
                  <a:solidFill>
                    <a:srgbClr val="012653"/>
                  </a:solidFill>
                  <a:cs typeface="Arial"/>
                </a:rPr>
                <a:t>HIway</a:t>
              </a:r>
              <a:endParaRPr lang="en-US" sz="900" b="1" dirty="0">
                <a:solidFill>
                  <a:srgbClr val="012653"/>
                </a:solidFill>
                <a:cs typeface="Arial"/>
              </a:endParaRPr>
            </a:p>
          </p:txBody>
        </p:sp>
      </p:grpSp>
      <p:sp>
        <p:nvSpPr>
          <p:cNvPr id="47" name="TextBox 46"/>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2"/>
              </a:rPr>
              <a:t>mehi.masstech.org/Icons</a:t>
            </a:r>
            <a:r>
              <a:rPr lang="en-US" sz="900" dirty="0" smtClean="0"/>
              <a:t> </a:t>
            </a:r>
            <a:endParaRPr lang="en-US" sz="900" dirty="0"/>
          </a:p>
        </p:txBody>
      </p:sp>
      <p:pic>
        <p:nvPicPr>
          <p:cNvPr id="51" name="Picture 50"/>
          <p:cNvPicPr>
            <a:picLocks noChangeAspect="1"/>
          </p:cNvPicPr>
          <p:nvPr/>
        </p:nvPicPr>
        <p:blipFill>
          <a:blip r:embed="rId3"/>
          <a:srcRect r="-38" b="9999"/>
          <a:stretch>
            <a:fillRect/>
          </a:stretch>
        </p:blipFill>
        <p:spPr>
          <a:xfrm>
            <a:off x="4" y="788670"/>
            <a:ext cx="9159246" cy="45720"/>
          </a:xfrm>
          <a:prstGeom prst="rect">
            <a:avLst/>
          </a:prstGeom>
          <a:effectLst/>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8230" y="2856153"/>
            <a:ext cx="533912" cy="1284726"/>
          </a:xfrm>
          <a:prstGeom prst="rect">
            <a:avLst/>
          </a:prstGeom>
        </p:spPr>
      </p:pic>
      <p:sp>
        <p:nvSpPr>
          <p:cNvPr id="32" name="Folded Corner 31"/>
          <p:cNvSpPr/>
          <p:nvPr/>
        </p:nvSpPr>
        <p:spPr>
          <a:xfrm>
            <a:off x="4293047" y="2649640"/>
            <a:ext cx="630936" cy="686310"/>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000"/>
              </a:lnSpc>
            </a:pPr>
            <a:r>
              <a:rPr lang="en-US" sz="900" b="1" dirty="0" smtClean="0">
                <a:solidFill>
                  <a:srgbClr val="012653"/>
                </a:solidFill>
                <a:latin typeface="Calibri"/>
                <a:cs typeface="Calibri"/>
              </a:rPr>
              <a:t>Referrals</a:t>
            </a:r>
          </a:p>
          <a:p>
            <a:pPr algn="ctr">
              <a:lnSpc>
                <a:spcPts val="1000"/>
              </a:lnSpc>
            </a:pPr>
            <a:r>
              <a:rPr lang="en-US" sz="900" dirty="0" smtClean="0">
                <a:solidFill>
                  <a:srgbClr val="012653"/>
                </a:solidFill>
                <a:latin typeface="Calibri"/>
                <a:cs typeface="Calibri"/>
              </a:rPr>
              <a:t>Ordering </a:t>
            </a:r>
            <a:br>
              <a:rPr lang="en-US" sz="900" dirty="0" smtClean="0">
                <a:solidFill>
                  <a:srgbClr val="012653"/>
                </a:solidFill>
                <a:latin typeface="Calibri"/>
                <a:cs typeface="Calibri"/>
              </a:rPr>
            </a:br>
            <a:r>
              <a:rPr lang="en-US" sz="900" dirty="0" smtClean="0">
                <a:solidFill>
                  <a:srgbClr val="012653"/>
                </a:solidFill>
                <a:latin typeface="Calibri"/>
                <a:cs typeface="Calibri"/>
              </a:rPr>
              <a:t>&amp; sharing referral </a:t>
            </a:r>
            <a:br>
              <a:rPr lang="en-US" sz="900" dirty="0" smtClean="0">
                <a:solidFill>
                  <a:srgbClr val="012653"/>
                </a:solidFill>
                <a:latin typeface="Calibri"/>
                <a:cs typeface="Calibri"/>
              </a:rPr>
            </a:br>
            <a:r>
              <a:rPr lang="en-US" sz="900" dirty="0" smtClean="0">
                <a:solidFill>
                  <a:srgbClr val="012653"/>
                </a:solidFill>
                <a:latin typeface="Calibri"/>
                <a:cs typeface="Calibri"/>
              </a:rPr>
              <a:t>status</a:t>
            </a:r>
            <a:endParaRPr lang="en-US" sz="900" dirty="0">
              <a:solidFill>
                <a:srgbClr val="012653"/>
              </a:solidFill>
              <a:latin typeface="Calibri"/>
              <a:cs typeface="Calibri"/>
            </a:endParaRPr>
          </a:p>
        </p:txBody>
      </p:sp>
      <p:sp>
        <p:nvSpPr>
          <p:cNvPr id="34" name="Folded Corner 33"/>
          <p:cNvSpPr/>
          <p:nvPr/>
        </p:nvSpPr>
        <p:spPr>
          <a:xfrm>
            <a:off x="5015891" y="3295015"/>
            <a:ext cx="630936" cy="592130"/>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000"/>
              </a:lnSpc>
            </a:pPr>
            <a:r>
              <a:rPr lang="en-US" sz="900" b="1" dirty="0">
                <a:solidFill>
                  <a:srgbClr val="012653"/>
                </a:solidFill>
                <a:latin typeface="Calibri"/>
                <a:cs typeface="Calibri"/>
              </a:rPr>
              <a:t>Medication </a:t>
            </a:r>
            <a:br>
              <a:rPr lang="en-US" sz="900" b="1" dirty="0">
                <a:solidFill>
                  <a:srgbClr val="012653"/>
                </a:solidFill>
                <a:latin typeface="Calibri"/>
                <a:cs typeface="Calibri"/>
              </a:rPr>
            </a:br>
            <a:r>
              <a:rPr lang="en-US" sz="900" b="1" dirty="0">
                <a:solidFill>
                  <a:srgbClr val="012653"/>
                </a:solidFill>
                <a:latin typeface="Calibri"/>
                <a:cs typeface="Calibri"/>
              </a:rPr>
              <a:t>&amp; </a:t>
            </a:r>
            <a:br>
              <a:rPr lang="en-US" sz="900" b="1" dirty="0">
                <a:solidFill>
                  <a:srgbClr val="012653"/>
                </a:solidFill>
                <a:latin typeface="Calibri"/>
                <a:cs typeface="Calibri"/>
              </a:rPr>
            </a:br>
            <a:r>
              <a:rPr lang="en-US" sz="900" b="1" dirty="0">
                <a:solidFill>
                  <a:srgbClr val="012653"/>
                </a:solidFill>
                <a:latin typeface="Calibri"/>
                <a:cs typeface="Calibri"/>
              </a:rPr>
              <a:t>Treatment</a:t>
            </a:r>
          </a:p>
          <a:p>
            <a:pPr algn="ctr">
              <a:lnSpc>
                <a:spcPts val="1000"/>
              </a:lnSpc>
            </a:pPr>
            <a:r>
              <a:rPr lang="en-US" sz="900" b="1" dirty="0">
                <a:solidFill>
                  <a:srgbClr val="012653"/>
                </a:solidFill>
                <a:latin typeface="Calibri"/>
                <a:cs typeface="Calibri"/>
              </a:rPr>
              <a:t>Status</a:t>
            </a:r>
          </a:p>
        </p:txBody>
      </p:sp>
      <p:sp>
        <p:nvSpPr>
          <p:cNvPr id="35" name="Folded Corner 34"/>
          <p:cNvSpPr/>
          <p:nvPr/>
        </p:nvSpPr>
        <p:spPr>
          <a:xfrm>
            <a:off x="4293047" y="3939950"/>
            <a:ext cx="630936" cy="479853"/>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45720" rIns="0" bIns="0" rtlCol="0" anchor="ctr"/>
          <a:lstStyle/>
          <a:p>
            <a:pPr algn="ctr"/>
            <a:r>
              <a:rPr lang="en-US" sz="900" b="1" dirty="0" smtClean="0">
                <a:solidFill>
                  <a:srgbClr val="012653"/>
                </a:solidFill>
                <a:latin typeface="Calibri"/>
                <a:cs typeface="Calibri"/>
              </a:rPr>
              <a:t>Shared</a:t>
            </a:r>
          </a:p>
          <a:p>
            <a:pPr algn="ctr"/>
            <a:r>
              <a:rPr lang="en-US" sz="900" b="1" dirty="0" smtClean="0">
                <a:solidFill>
                  <a:srgbClr val="012653"/>
                </a:solidFill>
                <a:latin typeface="Calibri"/>
                <a:cs typeface="Calibri"/>
              </a:rPr>
              <a:t>Care</a:t>
            </a:r>
          </a:p>
          <a:p>
            <a:pPr algn="ctr"/>
            <a:r>
              <a:rPr lang="en-US" sz="900" b="1" dirty="0" smtClean="0">
                <a:solidFill>
                  <a:srgbClr val="012653"/>
                </a:solidFill>
                <a:latin typeface="Calibri"/>
                <a:cs typeface="Calibri"/>
              </a:rPr>
              <a:t>Plans</a:t>
            </a:r>
            <a:endParaRPr lang="en-US" sz="900" dirty="0">
              <a:solidFill>
                <a:srgbClr val="012653"/>
              </a:solidFill>
              <a:latin typeface="Calibri"/>
              <a:cs typeface="Calibri"/>
            </a:endParaRPr>
          </a:p>
        </p:txBody>
      </p:sp>
      <p:sp>
        <p:nvSpPr>
          <p:cNvPr id="37" name="Folded Corner 36"/>
          <p:cNvSpPr/>
          <p:nvPr/>
        </p:nvSpPr>
        <p:spPr>
          <a:xfrm>
            <a:off x="4293047" y="3402352"/>
            <a:ext cx="630936" cy="466251"/>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900" b="1" dirty="0" smtClean="0">
                <a:solidFill>
                  <a:srgbClr val="012653"/>
                </a:solidFill>
                <a:latin typeface="Calibri"/>
                <a:cs typeface="Calibri"/>
              </a:rPr>
              <a:t>Discharge </a:t>
            </a:r>
          </a:p>
          <a:p>
            <a:pPr algn="ctr"/>
            <a:r>
              <a:rPr lang="en-US" sz="900" b="1" dirty="0" smtClean="0">
                <a:solidFill>
                  <a:srgbClr val="012653"/>
                </a:solidFill>
                <a:latin typeface="Calibri"/>
                <a:cs typeface="Calibri"/>
              </a:rPr>
              <a:t>Summaries</a:t>
            </a:r>
            <a:endParaRPr lang="en-US" sz="900" dirty="0">
              <a:solidFill>
                <a:srgbClr val="012653"/>
              </a:solidFill>
              <a:latin typeface="Calibri"/>
              <a:cs typeface="Calibri"/>
            </a:endParaRPr>
          </a:p>
        </p:txBody>
      </p:sp>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76421" y="3086783"/>
            <a:ext cx="649171" cy="558129"/>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15388" y="1808922"/>
            <a:ext cx="609245" cy="594386"/>
          </a:xfrm>
          <a:prstGeom prst="rect">
            <a:avLst/>
          </a:prstGeom>
        </p:spPr>
      </p:pic>
      <p:pic>
        <p:nvPicPr>
          <p:cNvPr id="48" name="Picture 4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7008" y="3145024"/>
            <a:ext cx="565020" cy="558129"/>
          </a:xfrm>
          <a:prstGeom prst="rect">
            <a:avLst/>
          </a:prstGeom>
        </p:spPr>
      </p:pic>
      <p:pic>
        <p:nvPicPr>
          <p:cNvPr id="49" name="Picture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15388" y="4664779"/>
            <a:ext cx="609245" cy="564666"/>
          </a:xfrm>
          <a:prstGeom prst="rect">
            <a:avLst/>
          </a:prstGeom>
        </p:spPr>
      </p:pic>
      <p:sp>
        <p:nvSpPr>
          <p:cNvPr id="36" name="TextBox 35"/>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CARE COORDINATION</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0951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334000" y="1879600"/>
            <a:ext cx="3181350" cy="4426774"/>
            <a:chOff x="5334000" y="1879600"/>
            <a:chExt cx="3181350" cy="4426774"/>
          </a:xfrm>
        </p:grpSpPr>
        <p:sp>
          <p:nvSpPr>
            <p:cNvPr id="5" name="Rectangle 8"/>
            <p:cNvSpPr>
              <a:spLocks noChangeArrowheads="1"/>
            </p:cNvSpPr>
            <p:nvPr/>
          </p:nvSpPr>
          <p:spPr bwMode="auto">
            <a:xfrm>
              <a:off x="5349875" y="2413000"/>
              <a:ext cx="3165475" cy="389337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100" dirty="0">
                  <a:solidFill>
                    <a:srgbClr val="404040"/>
                  </a:solidFill>
                </a:rPr>
                <a:t>Joe is struggling with opioid abuse issues and he is facing a healthcare system that is </a:t>
              </a:r>
              <a:r>
                <a:rPr lang="en-US" sz="1100" b="1" dirty="0">
                  <a:solidFill>
                    <a:srgbClr val="404040"/>
                  </a:solidFill>
                </a:rPr>
                <a:t>not well coordinated </a:t>
              </a:r>
              <a:r>
                <a:rPr lang="en-US" sz="1100" dirty="0">
                  <a:solidFill>
                    <a:srgbClr val="404040"/>
                  </a:solidFill>
                </a:rPr>
                <a:t>between primary care, hospitals and behavioral health providers.  Yet, Joe is </a:t>
              </a:r>
              <a:r>
                <a:rPr lang="en-US" sz="1100" b="1" dirty="0">
                  <a:solidFill>
                    <a:srgbClr val="404040"/>
                  </a:solidFill>
                </a:rPr>
                <a:t>a very high risk patient, who is complex to manage.</a:t>
              </a:r>
              <a:r>
                <a:rPr lang="en-US" sz="1100" dirty="0">
                  <a:solidFill>
                    <a:srgbClr val="404040"/>
                  </a:solidFill>
                </a:rPr>
                <a:t> Joe and others with </a:t>
              </a:r>
              <a:r>
                <a:rPr lang="en-US" sz="1100" b="1" dirty="0">
                  <a:solidFill>
                    <a:srgbClr val="404040"/>
                  </a:solidFill>
                </a:rPr>
                <a:t>SUD are the most frequent patients to visit the ER.</a:t>
              </a:r>
              <a:r>
                <a:rPr lang="en-US" sz="1100" dirty="0">
                  <a:solidFill>
                    <a:srgbClr val="404040"/>
                  </a:solidFill>
                </a:rPr>
                <a:t>  </a:t>
              </a:r>
              <a:r>
                <a:rPr lang="en-US" sz="1100" b="1" dirty="0">
                  <a:solidFill>
                    <a:srgbClr val="404040"/>
                  </a:solidFill>
                </a:rPr>
                <a:t>Tight coordination between treatment providers is essential</a:t>
              </a:r>
              <a:r>
                <a:rPr lang="en-US" sz="1100" dirty="0">
                  <a:solidFill>
                    <a:srgbClr val="404040"/>
                  </a:solidFill>
                </a:rPr>
                <a:t> in order for Joe to attain a successful patient outcomes. Care for Joe will be more tightly coordinated across the care continuum which </a:t>
              </a:r>
              <a:r>
                <a:rPr lang="en-US" sz="1100" b="1" dirty="0">
                  <a:solidFill>
                    <a:srgbClr val="404040"/>
                  </a:solidFill>
                </a:rPr>
                <a:t>will prevent relapses and hospital re-admissions</a:t>
              </a:r>
              <a:r>
                <a:rPr lang="en-US" sz="1100" dirty="0">
                  <a:solidFill>
                    <a:srgbClr val="404040"/>
                  </a:solidFill>
                </a:rPr>
                <a:t>. </a:t>
              </a:r>
              <a:r>
                <a:rPr lang="en-US" sz="1100" b="1" dirty="0">
                  <a:solidFill>
                    <a:srgbClr val="404040"/>
                  </a:solidFill>
                </a:rPr>
                <a:t>Avoiding relapses </a:t>
              </a:r>
              <a:r>
                <a:rPr lang="en-US" sz="1100" dirty="0">
                  <a:solidFill>
                    <a:srgbClr val="404040"/>
                  </a:solidFill>
                </a:rPr>
                <a:t>is a critical goals since many deaths </a:t>
              </a:r>
              <a:r>
                <a:rPr lang="en-US" sz="1100" b="1" dirty="0">
                  <a:solidFill>
                    <a:srgbClr val="404040"/>
                  </a:solidFill>
                </a:rPr>
                <a:t>due to drug overdoses </a:t>
              </a:r>
              <a:r>
                <a:rPr lang="en-US" sz="1100" dirty="0">
                  <a:solidFill>
                    <a:srgbClr val="404040"/>
                  </a:solidFill>
                </a:rPr>
                <a:t>occur immediately after relapses.</a:t>
              </a:r>
            </a:p>
            <a:p>
              <a:endParaRPr lang="en-US" sz="1100" dirty="0">
                <a:solidFill>
                  <a:srgbClr val="404040"/>
                </a:solidFill>
              </a:endParaRPr>
            </a:p>
            <a:p>
              <a:r>
                <a:rPr lang="en-US" sz="1100" dirty="0">
                  <a:solidFill>
                    <a:srgbClr val="404040"/>
                  </a:solidFill>
                </a:rPr>
                <a:t>No matter where the patient presents, trading partners can easily refer the patient to be treated at the most appropriate provider.  Patient consents, medication and treatment information will be shared across  providers to provide for a tighter, more inclusive care continuum with no gaps. </a:t>
              </a:r>
            </a:p>
            <a:p>
              <a:endParaRPr lang="en-US" sz="1100" dirty="0"/>
            </a:p>
          </p:txBody>
        </p:sp>
        <p:sp>
          <p:nvSpPr>
            <p:cNvPr id="6" name="Rectangle 10"/>
            <p:cNvSpPr>
              <a:spLocks noChangeArrowheads="1"/>
            </p:cNvSpPr>
            <p:nvPr/>
          </p:nvSpPr>
          <p:spPr bwMode="auto">
            <a:xfrm>
              <a:off x="5334000" y="1879600"/>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8" name="Group 7"/>
          <p:cNvGrpSpPr/>
          <p:nvPr/>
        </p:nvGrpSpPr>
        <p:grpSpPr>
          <a:xfrm>
            <a:off x="762000" y="4038600"/>
            <a:ext cx="3897630" cy="965031"/>
            <a:chOff x="762000" y="4038600"/>
            <a:chExt cx="3897630" cy="965031"/>
          </a:xfrm>
        </p:grpSpPr>
        <p:sp>
          <p:nvSpPr>
            <p:cNvPr id="9" name="Rectangle 7"/>
            <p:cNvSpPr>
              <a:spLocks noChangeArrowheads="1"/>
            </p:cNvSpPr>
            <p:nvPr/>
          </p:nvSpPr>
          <p:spPr bwMode="auto">
            <a:xfrm>
              <a:off x="773430" y="4495800"/>
              <a:ext cx="3886200" cy="50783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spAutoFit/>
            </a:bodyPr>
            <a:lstStyle/>
            <a:p>
              <a:pPr marL="285750" indent="-285750">
                <a:buFont typeface="Arial" panose="020B0604020202020204" pitchFamily="34" charset="0"/>
                <a:buChar char="•"/>
              </a:pPr>
              <a:r>
                <a:rPr lang="en-US" sz="1100" dirty="0" smtClean="0">
                  <a:solidFill>
                    <a:srgbClr val="404040"/>
                  </a:solidFill>
                </a:rPr>
                <a:t>Hospital;</a:t>
              </a:r>
              <a:endParaRPr lang="en-US" sz="1100" dirty="0">
                <a:solidFill>
                  <a:srgbClr val="404040"/>
                </a:solidFill>
              </a:endParaRPr>
            </a:p>
            <a:p>
              <a:pPr marL="285750" indent="-285750">
                <a:buFont typeface="Arial" panose="020B0604020202020204" pitchFamily="34" charset="0"/>
                <a:buChar char="•"/>
              </a:pPr>
              <a:r>
                <a:rPr lang="en-US" sz="1100" dirty="0">
                  <a:solidFill>
                    <a:srgbClr val="404040"/>
                  </a:solidFill>
                </a:rPr>
                <a:t>Substance Abuse Treatment </a:t>
              </a:r>
              <a:r>
                <a:rPr lang="en-US" sz="1100" dirty="0" smtClean="0">
                  <a:solidFill>
                    <a:srgbClr val="404040"/>
                  </a:solidFill>
                </a:rPr>
                <a:t>Centers; </a:t>
              </a:r>
              <a:endParaRPr lang="en-US" sz="1100" dirty="0">
                <a:solidFill>
                  <a:srgbClr val="404040"/>
                </a:solidFill>
              </a:endParaRPr>
            </a:p>
            <a:p>
              <a:pPr marL="285750" indent="-285750">
                <a:buFont typeface="Arial" panose="020B0604020202020204" pitchFamily="34" charset="0"/>
                <a:buChar char="•"/>
              </a:pPr>
              <a:r>
                <a:rPr lang="en-US" sz="1100" dirty="0">
                  <a:solidFill>
                    <a:srgbClr val="404040"/>
                  </a:solidFill>
                </a:rPr>
                <a:t>Mental </a:t>
              </a:r>
              <a:r>
                <a:rPr lang="en-US" sz="1100">
                  <a:solidFill>
                    <a:srgbClr val="404040"/>
                  </a:solidFill>
                </a:rPr>
                <a:t>Health </a:t>
              </a:r>
              <a:r>
                <a:rPr lang="en-US" sz="1100" smtClean="0">
                  <a:solidFill>
                    <a:srgbClr val="404040"/>
                  </a:solidFill>
                </a:rPr>
                <a:t>Facilities.</a:t>
              </a:r>
              <a:endParaRPr lang="en-US" sz="1100" dirty="0">
                <a:solidFill>
                  <a:srgbClr val="404040"/>
                </a:solidFill>
              </a:endParaRPr>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62000" y="2754630"/>
            <a:ext cx="3897630" cy="1100453"/>
            <a:chOff x="762000" y="2971800"/>
            <a:chExt cx="3897630" cy="1100453"/>
          </a:xfrm>
        </p:grpSpPr>
        <p:sp>
          <p:nvSpPr>
            <p:cNvPr id="10" name="Rectangle 9"/>
            <p:cNvSpPr>
              <a:spLocks noChangeArrowheads="1"/>
            </p:cNvSpPr>
            <p:nvPr/>
          </p:nvSpPr>
          <p:spPr bwMode="auto">
            <a:xfrm>
              <a:off x="777875" y="3429000"/>
              <a:ext cx="3881755" cy="64325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a:lnSpc>
                  <a:spcPct val="95000"/>
                </a:lnSpc>
              </a:pPr>
              <a:r>
                <a:rPr lang="en-US" sz="1100" dirty="0">
                  <a:solidFill>
                    <a:srgbClr val="404040"/>
                  </a:solidFill>
                </a:rPr>
                <a:t>Better coordination of care for patients with substance use disorder, sharing </a:t>
              </a:r>
              <a:r>
                <a:rPr lang="en-US" sz="1100" dirty="0" err="1">
                  <a:solidFill>
                    <a:srgbClr val="404040"/>
                  </a:solidFill>
                </a:rPr>
                <a:t>eReferrals</a:t>
              </a:r>
              <a:r>
                <a:rPr lang="en-US" sz="1100" dirty="0">
                  <a:solidFill>
                    <a:srgbClr val="404040"/>
                  </a:solidFill>
                </a:rPr>
                <a:t>, treatment and medication status, discharge summaries and care plans  in order to attain better patient outcomes and reduce costly readmissions.</a:t>
              </a:r>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62000" y="5173980"/>
            <a:ext cx="3897630" cy="806212"/>
            <a:chOff x="762000" y="5402580"/>
            <a:chExt cx="3897630" cy="806212"/>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36933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200" dirty="0">
                  <a:solidFill>
                    <a:srgbClr val="404040"/>
                  </a:solidFill>
                </a:rPr>
                <a:t>Referrals, medication and treatment status, care plans, discharge summaries, </a:t>
              </a:r>
              <a:r>
                <a:rPr lang="en-US" sz="1200" dirty="0" smtClean="0">
                  <a:solidFill>
                    <a:srgbClr val="404040"/>
                  </a:solidFill>
                </a:rPr>
                <a:t>consents.</a:t>
              </a:r>
              <a:endParaRPr lang="en-US" sz="1200" dirty="0">
                <a:solidFill>
                  <a:srgbClr val="404040"/>
                </a:solidFill>
              </a:endParaRPr>
            </a:p>
          </p:txBody>
        </p:sp>
      </p:grpSp>
      <p:grpSp>
        <p:nvGrpSpPr>
          <p:cNvPr id="3" name="Group 2"/>
          <p:cNvGrpSpPr/>
          <p:nvPr/>
        </p:nvGrpSpPr>
        <p:grpSpPr>
          <a:xfrm>
            <a:off x="762000" y="1905000"/>
            <a:ext cx="3897630" cy="618013"/>
            <a:chOff x="762000" y="1905000"/>
            <a:chExt cx="3897630" cy="618013"/>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62200"/>
              <a:ext cx="3886200" cy="1608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a:lnSpc>
                  <a:spcPct val="95000"/>
                </a:lnSpc>
              </a:pPr>
              <a:r>
                <a:rPr lang="en-US" sz="1100" dirty="0">
                  <a:solidFill>
                    <a:srgbClr val="404040"/>
                  </a:solidFill>
                </a:rPr>
                <a:t>Federally Qualified Community Health </a:t>
              </a:r>
              <a:r>
                <a:rPr lang="en-US" sz="1100" dirty="0" smtClean="0">
                  <a:solidFill>
                    <a:srgbClr val="404040"/>
                  </a:solidFill>
                </a:rPr>
                <a:t>Center.</a:t>
              </a:r>
              <a:endParaRPr lang="en-US" sz="1100" dirty="0">
                <a:solidFill>
                  <a:srgbClr val="404040"/>
                </a:solidFill>
              </a:endParaRPr>
            </a:p>
          </p:txBody>
        </p:sp>
      </p:grpSp>
      <p:pic>
        <p:nvPicPr>
          <p:cNvPr id="22" name="Picture 2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369332"/>
          </a:xfrm>
          <a:prstGeom prst="rect">
            <a:avLst/>
          </a:prstGeom>
          <a:noFill/>
        </p:spPr>
        <p:txBody>
          <a:bodyPr wrap="square" rtlCol="0">
            <a:spAutoFit/>
          </a:bodyPr>
          <a:lstStyle/>
          <a:p>
            <a:pPr algn="ctr"/>
            <a:r>
              <a:rPr lang="en-US" b="1" dirty="0">
                <a:solidFill>
                  <a:srgbClr val="F37E2D"/>
                </a:solidFill>
              </a:rPr>
              <a:t>CARE COORDINATION FOR SUBSTANCE </a:t>
            </a:r>
            <a:r>
              <a:rPr lang="en-US" b="1" dirty="0" smtClean="0">
                <a:solidFill>
                  <a:srgbClr val="F37E2D"/>
                </a:solidFill>
              </a:rPr>
              <a:t>USE </a:t>
            </a:r>
            <a:r>
              <a:rPr lang="en-US" b="1" dirty="0">
                <a:solidFill>
                  <a:srgbClr val="F37E2D"/>
                </a:solidFill>
              </a:rPr>
              <a:t>DISORDER </a:t>
            </a:r>
            <a:r>
              <a:rPr lang="en-US" b="1" dirty="0" smtClean="0">
                <a:solidFill>
                  <a:srgbClr val="F37E2D"/>
                </a:solidFill>
              </a:rPr>
              <a:t>PATIENTS</a:t>
            </a:r>
            <a:endParaRPr lang="en-US" dirty="0"/>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6" name="TextBox 25"/>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CARE COORDINATION</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0806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MeHI-template-setup.thmx</Template>
  <TotalTime>20432</TotalTime>
  <Words>302</Words>
  <Application>Microsoft Office PowerPoint</Application>
  <PresentationFormat>On-screen Show (4:3)</PresentationFormat>
  <Paragraphs>42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Arial</vt:lpstr>
      <vt:lpstr>Calibri</vt:lpstr>
      <vt:lpstr>Georgia</vt:lpstr>
      <vt:lpstr>Verdana</vt:lpstr>
      <vt:lpstr>Wingdings</vt:lpstr>
      <vt:lpstr>MeHI-template-setup</vt:lpstr>
      <vt:lpstr>PowerPoint Presentation</vt:lpstr>
      <vt:lpstr>PowerPoint Presentation</vt:lpstr>
    </vt:vector>
  </TitlesOfParts>
  <Company>HCI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Tallman</dc:creator>
  <cp:lastModifiedBy>Rik Kerstens</cp:lastModifiedBy>
  <cp:revision>137</cp:revision>
  <cp:lastPrinted>2015-11-30T17:09:42Z</cp:lastPrinted>
  <dcterms:created xsi:type="dcterms:W3CDTF">2013-12-19T15:33:57Z</dcterms:created>
  <dcterms:modified xsi:type="dcterms:W3CDTF">2016-01-22T14:12:50Z</dcterms:modified>
</cp:coreProperties>
</file>